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94"/>
  </p:normalViewPr>
  <p:slideViewPr>
    <p:cSldViewPr snapToGrid="0" snapToObjects="1">
      <p:cViewPr>
        <p:scale>
          <a:sx n="120" d="100"/>
          <a:sy n="120" d="100"/>
        </p:scale>
        <p:origin x="256"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7A73EC-AEF9-D240-86A7-8A5188746058}" type="datetimeFigureOut">
              <a:rPr lang="en-US" smtClean="0"/>
              <a:t>5/8/20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8A49A4-0C59-6F44-BDEC-A05025FDC86D}" type="slidenum">
              <a:rPr lang="en-US" smtClean="0"/>
              <a:t>‹#›</a:t>
            </a:fld>
            <a:endParaRPr lang="en-US"/>
          </a:p>
        </p:txBody>
      </p:sp>
    </p:spTree>
    <p:extLst>
      <p:ext uri="{BB962C8B-B14F-4D97-AF65-F5344CB8AC3E}">
        <p14:creationId xmlns:p14="http://schemas.microsoft.com/office/powerpoint/2010/main" val="853542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5/8/20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ata.cityofchicago.org/Public-Safety/Crimes-2001-to-present/ijzp-q8t2" TargetMode="External"/><Relationship Id="rId2" Type="http://schemas.openxmlformats.org/officeDocument/2006/relationships/hyperlink" Target="https://en.wikipedia.org/wiki/Community_areas_in_Chicag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939F4-EA61-A04C-A97F-6434BD5B2CA2}"/>
              </a:ext>
            </a:extLst>
          </p:cNvPr>
          <p:cNvSpPr>
            <a:spLocks noGrp="1"/>
          </p:cNvSpPr>
          <p:nvPr>
            <p:ph type="ctrTitle"/>
          </p:nvPr>
        </p:nvSpPr>
        <p:spPr>
          <a:xfrm>
            <a:off x="3373062" y="1864865"/>
            <a:ext cx="8131550" cy="2262781"/>
          </a:xfrm>
        </p:spPr>
        <p:txBody>
          <a:bodyPr>
            <a:normAutofit/>
          </a:bodyPr>
          <a:lstStyle/>
          <a:p>
            <a:pPr algn="ctr"/>
            <a:r>
              <a:rPr lang="en-US" dirty="0"/>
              <a:t>Data Science Capstone Project</a:t>
            </a:r>
          </a:p>
        </p:txBody>
      </p:sp>
      <p:sp>
        <p:nvSpPr>
          <p:cNvPr id="3" name="Subtitle 2">
            <a:extLst>
              <a:ext uri="{FF2B5EF4-FFF2-40B4-BE49-F238E27FC236}">
                <a16:creationId xmlns:a16="http://schemas.microsoft.com/office/drawing/2014/main" id="{4F0FCEB0-98E4-5146-8026-A2DF86F129D6}"/>
              </a:ext>
            </a:extLst>
          </p:cNvPr>
          <p:cNvSpPr>
            <a:spLocks noGrp="1"/>
          </p:cNvSpPr>
          <p:nvPr>
            <p:ph type="subTitle" idx="1"/>
          </p:nvPr>
        </p:nvSpPr>
        <p:spPr>
          <a:xfrm>
            <a:off x="3373062" y="4127644"/>
            <a:ext cx="8131550" cy="1126283"/>
          </a:xfrm>
        </p:spPr>
        <p:txBody>
          <a:bodyPr>
            <a:normAutofit/>
          </a:bodyPr>
          <a:lstStyle/>
          <a:p>
            <a:pPr algn="ctr"/>
            <a:r>
              <a:rPr lang="en-US" sz="2800" dirty="0">
                <a:latin typeface="+mj-lt"/>
                <a:ea typeface="+mj-ea"/>
                <a:cs typeface="+mj-cs"/>
              </a:rPr>
              <a:t>Analysis of Neighborhoods while Moving to a New City</a:t>
            </a:r>
          </a:p>
        </p:txBody>
      </p:sp>
      <p:sp>
        <p:nvSpPr>
          <p:cNvPr id="36" name="Rectangle 35">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39"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0"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1"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2"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3"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4"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5"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6"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47"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48"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49"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0"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2" name="Group 51">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3"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54"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55"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56"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57"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58"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59"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0"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1"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2"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3"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64"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66"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Tree>
    <p:extLst>
      <p:ext uri="{BB962C8B-B14F-4D97-AF65-F5344CB8AC3E}">
        <p14:creationId xmlns:p14="http://schemas.microsoft.com/office/powerpoint/2010/main" val="3456192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47E036-BD01-A142-AF05-8A257295BBD7}"/>
              </a:ext>
            </a:extLst>
          </p:cNvPr>
          <p:cNvSpPr>
            <a:spLocks noGrp="1"/>
          </p:cNvSpPr>
          <p:nvPr>
            <p:ph idx="1"/>
          </p:nvPr>
        </p:nvSpPr>
        <p:spPr>
          <a:xfrm>
            <a:off x="1972524" y="634409"/>
            <a:ext cx="8915400" cy="3777622"/>
          </a:xfrm>
        </p:spPr>
        <p:txBody>
          <a:bodyPr/>
          <a:lstStyle/>
          <a:p>
            <a:r>
              <a:rPr lang="en-US" dirty="0"/>
              <a:t>To be able to use Foursquare API for further analysis, we also need to get the location coordinates for community areas.</a:t>
            </a:r>
          </a:p>
          <a:p>
            <a:r>
              <a:rPr lang="en-US" dirty="0"/>
              <a:t>We used Geopy client for geocoding web-services to get the locations for all safer community areas.</a:t>
            </a:r>
          </a:p>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922B2C8B-FED6-1D4F-A8C1-D884B1E8096A}"/>
              </a:ext>
            </a:extLst>
          </p:cNvPr>
          <p:cNvPicPr/>
          <p:nvPr/>
        </p:nvPicPr>
        <p:blipFill>
          <a:blip r:embed="rId2">
            <a:extLst>
              <a:ext uri="{28A0092B-C50C-407E-A947-70E740481C1C}">
                <a14:useLocalDpi xmlns:a14="http://schemas.microsoft.com/office/drawing/2010/main" val="0"/>
              </a:ext>
            </a:extLst>
          </a:blip>
          <a:stretch>
            <a:fillRect/>
          </a:stretch>
        </p:blipFill>
        <p:spPr>
          <a:xfrm>
            <a:off x="2264735" y="2171323"/>
            <a:ext cx="8506046" cy="4357068"/>
          </a:xfrm>
          <a:prstGeom prst="rect">
            <a:avLst/>
          </a:prstGeom>
        </p:spPr>
      </p:pic>
      <p:sp>
        <p:nvSpPr>
          <p:cNvPr id="5" name="Footer Placeholder 4">
            <a:extLst>
              <a:ext uri="{FF2B5EF4-FFF2-40B4-BE49-F238E27FC236}">
                <a16:creationId xmlns:a16="http://schemas.microsoft.com/office/drawing/2014/main" id="{C8DD60D7-BF55-3842-924D-FA9EEE979B36}"/>
              </a:ext>
            </a:extLst>
          </p:cNvPr>
          <p:cNvSpPr>
            <a:spLocks noGrp="1"/>
          </p:cNvSpPr>
          <p:nvPr>
            <p:ph type="ftr" sz="quarter" idx="11"/>
          </p:nvPr>
        </p:nvSpPr>
        <p:spPr>
          <a:xfrm>
            <a:off x="2620224" y="6528391"/>
            <a:ext cx="9181916" cy="365125"/>
          </a:xfrm>
        </p:spPr>
        <p:txBody>
          <a:bodyPr/>
          <a:lstStyle/>
          <a:p>
            <a:pPr algn="r"/>
            <a:r>
              <a:rPr lang="en-US" sz="1600" dirty="0"/>
              <a:t>Cont.</a:t>
            </a:r>
          </a:p>
        </p:txBody>
      </p:sp>
    </p:spTree>
    <p:extLst>
      <p:ext uri="{BB962C8B-B14F-4D97-AF65-F5344CB8AC3E}">
        <p14:creationId xmlns:p14="http://schemas.microsoft.com/office/powerpoint/2010/main" val="44730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758692-EFB5-9F4D-9C9C-C5C74687A197}"/>
              </a:ext>
            </a:extLst>
          </p:cNvPr>
          <p:cNvSpPr>
            <a:spLocks noGrp="1"/>
          </p:cNvSpPr>
          <p:nvPr>
            <p:ph idx="1"/>
          </p:nvPr>
        </p:nvSpPr>
        <p:spPr>
          <a:xfrm>
            <a:off x="2004422" y="613144"/>
            <a:ext cx="8915400" cy="3777622"/>
          </a:xfrm>
        </p:spPr>
        <p:txBody>
          <a:bodyPr/>
          <a:lstStyle/>
          <a:p>
            <a:r>
              <a:rPr lang="en-US" dirty="0"/>
              <a:t>Below is the folium map for Chicago with safer community areas plotted over it.</a:t>
            </a:r>
          </a:p>
          <a:p>
            <a:pPr marL="0" indent="0">
              <a:buNone/>
            </a:pPr>
            <a:endParaRPr lang="en-US" dirty="0"/>
          </a:p>
        </p:txBody>
      </p:sp>
      <p:pic>
        <p:nvPicPr>
          <p:cNvPr id="4" name="Picture 3" descr="A close up of a map&#10;&#10;Description automatically generated">
            <a:extLst>
              <a:ext uri="{FF2B5EF4-FFF2-40B4-BE49-F238E27FC236}">
                <a16:creationId xmlns:a16="http://schemas.microsoft.com/office/drawing/2014/main" id="{0DD46465-422C-4A4D-8BE5-67CD8BE1DFA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25656" y="1302193"/>
            <a:ext cx="9335571" cy="4581156"/>
          </a:xfrm>
          <a:prstGeom prst="rect">
            <a:avLst/>
          </a:prstGeom>
        </p:spPr>
      </p:pic>
      <p:sp>
        <p:nvSpPr>
          <p:cNvPr id="5" name="Footer Placeholder 4">
            <a:extLst>
              <a:ext uri="{FF2B5EF4-FFF2-40B4-BE49-F238E27FC236}">
                <a16:creationId xmlns:a16="http://schemas.microsoft.com/office/drawing/2014/main" id="{992BDB9B-7462-5943-9A7A-2F45A25E3EF4}"/>
              </a:ext>
            </a:extLst>
          </p:cNvPr>
          <p:cNvSpPr>
            <a:spLocks noGrp="1"/>
          </p:cNvSpPr>
          <p:nvPr>
            <p:ph type="ftr" sz="quarter" idx="11"/>
          </p:nvPr>
        </p:nvSpPr>
        <p:spPr>
          <a:xfrm>
            <a:off x="4184096" y="6207273"/>
            <a:ext cx="7619999" cy="365125"/>
          </a:xfrm>
        </p:spPr>
        <p:txBody>
          <a:bodyPr/>
          <a:lstStyle/>
          <a:p>
            <a:pPr algn="r"/>
            <a:r>
              <a:rPr lang="en-US" sz="1600" dirty="0"/>
              <a:t>Cont.</a:t>
            </a:r>
          </a:p>
        </p:txBody>
      </p:sp>
    </p:spTree>
    <p:extLst>
      <p:ext uri="{BB962C8B-B14F-4D97-AF65-F5344CB8AC3E}">
        <p14:creationId xmlns:p14="http://schemas.microsoft.com/office/powerpoint/2010/main" val="3516341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87516B-9B8D-B042-BC11-FA81FC011971}"/>
              </a:ext>
            </a:extLst>
          </p:cNvPr>
          <p:cNvSpPr>
            <a:spLocks noGrp="1"/>
          </p:cNvSpPr>
          <p:nvPr>
            <p:ph idx="1"/>
          </p:nvPr>
        </p:nvSpPr>
        <p:spPr>
          <a:xfrm>
            <a:off x="1881963" y="616688"/>
            <a:ext cx="9622649" cy="6092456"/>
          </a:xfrm>
        </p:spPr>
        <p:txBody>
          <a:bodyPr/>
          <a:lstStyle/>
          <a:p>
            <a:r>
              <a:rPr lang="en-US" dirty="0"/>
              <a:t>After collecting the location coordinates information for safer community areas, we used Foursquare API to get the venues around each of these community areas. </a:t>
            </a:r>
          </a:p>
          <a:p>
            <a:r>
              <a:rPr lang="en-US" dirty="0"/>
              <a:t>To get the venues information around a location, we need to pass a search query for venue categories along with Client ID and Client secret key, latitude and longitude of location, Radius value in which search need to be done and Limit value which decides how many venues to return for the location.</a:t>
            </a:r>
          </a:p>
          <a:p>
            <a:r>
              <a:rPr lang="en-US" dirty="0"/>
              <a:t>Client ID and secret key is available for those who have Foursquare account. </a:t>
            </a:r>
          </a:p>
          <a:p>
            <a:r>
              <a:rPr lang="en-US" dirty="0"/>
              <a:t>We have set radius = 5000 and Limit = 100.</a:t>
            </a:r>
          </a:p>
          <a:p>
            <a:pPr marL="0" indent="0">
              <a:buNone/>
            </a:pPr>
            <a:r>
              <a:rPr lang="en-US" dirty="0"/>
              <a:t>Sample venue data we received for community areas using Foursquare API is as below:</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are </a:t>
            </a:r>
            <a:r>
              <a:rPr lang="en-US" b="1" dirty="0"/>
              <a:t>195 unique venue categories </a:t>
            </a:r>
            <a:r>
              <a:rPr lang="en-US" dirty="0"/>
              <a:t>returned using above mentioned radius and limit around safer community area locations. </a:t>
            </a:r>
          </a:p>
        </p:txBody>
      </p:sp>
      <p:pic>
        <p:nvPicPr>
          <p:cNvPr id="4" name="Picture 3" descr="A screenshot of a cell phone&#10;&#10;Description automatically generated">
            <a:extLst>
              <a:ext uri="{FF2B5EF4-FFF2-40B4-BE49-F238E27FC236}">
                <a16:creationId xmlns:a16="http://schemas.microsoft.com/office/drawing/2014/main" id="{FE834BFF-CE31-5240-93C0-7F7F58817713}"/>
              </a:ext>
            </a:extLst>
          </p:cNvPr>
          <p:cNvPicPr/>
          <p:nvPr/>
        </p:nvPicPr>
        <p:blipFill>
          <a:blip r:embed="rId2">
            <a:extLst>
              <a:ext uri="{28A0092B-C50C-407E-A947-70E740481C1C}">
                <a14:useLocalDpi xmlns:a14="http://schemas.microsoft.com/office/drawing/2010/main" val="0"/>
              </a:ext>
            </a:extLst>
          </a:blip>
          <a:stretch>
            <a:fillRect/>
          </a:stretch>
        </p:blipFill>
        <p:spPr>
          <a:xfrm>
            <a:off x="2063860" y="4319654"/>
            <a:ext cx="8951470" cy="1493520"/>
          </a:xfrm>
          <a:prstGeom prst="rect">
            <a:avLst/>
          </a:prstGeom>
        </p:spPr>
      </p:pic>
      <p:sp>
        <p:nvSpPr>
          <p:cNvPr id="5" name="Footer Placeholder 4">
            <a:extLst>
              <a:ext uri="{FF2B5EF4-FFF2-40B4-BE49-F238E27FC236}">
                <a16:creationId xmlns:a16="http://schemas.microsoft.com/office/drawing/2014/main" id="{D75F6DE7-4A8E-F341-91A7-ECABE15AC6AC}"/>
              </a:ext>
            </a:extLst>
          </p:cNvPr>
          <p:cNvSpPr>
            <a:spLocks noGrp="1"/>
          </p:cNvSpPr>
          <p:nvPr>
            <p:ph type="ftr" sz="quarter" idx="11"/>
          </p:nvPr>
        </p:nvSpPr>
        <p:spPr>
          <a:xfrm>
            <a:off x="4184096" y="6241312"/>
            <a:ext cx="7619999" cy="365125"/>
          </a:xfrm>
        </p:spPr>
        <p:txBody>
          <a:bodyPr/>
          <a:lstStyle/>
          <a:p>
            <a:pPr algn="r"/>
            <a:r>
              <a:rPr lang="en-US" sz="1600" dirty="0"/>
              <a:t>Cont.</a:t>
            </a:r>
          </a:p>
        </p:txBody>
      </p:sp>
    </p:spTree>
    <p:extLst>
      <p:ext uri="{BB962C8B-B14F-4D97-AF65-F5344CB8AC3E}">
        <p14:creationId xmlns:p14="http://schemas.microsoft.com/office/powerpoint/2010/main" val="1958605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3FE6A8-4475-454C-97C9-E44A4942DCF6}"/>
              </a:ext>
            </a:extLst>
          </p:cNvPr>
          <p:cNvSpPr>
            <a:spLocks noGrp="1"/>
          </p:cNvSpPr>
          <p:nvPr>
            <p:ph idx="1"/>
          </p:nvPr>
        </p:nvSpPr>
        <p:spPr>
          <a:xfrm>
            <a:off x="1834299" y="730102"/>
            <a:ext cx="9776453" cy="5936512"/>
          </a:xfrm>
        </p:spPr>
        <p:txBody>
          <a:bodyPr/>
          <a:lstStyle/>
          <a:p>
            <a:r>
              <a:rPr lang="en-US" dirty="0"/>
              <a:t>We could get top 10 most popular venue categories for community areas after performing some technical analysis over the data returned by Foursquare API.</a:t>
            </a:r>
          </a:p>
          <a:p>
            <a:pPr marL="0" indent="0">
              <a:buNone/>
            </a:pPr>
            <a:r>
              <a:rPr lang="en-US" dirty="0"/>
              <a:t> </a:t>
            </a:r>
          </a:p>
          <a:p>
            <a:pPr marL="0" indent="0">
              <a:buNone/>
            </a:pPr>
            <a:endParaRPr lang="en-US" dirty="0"/>
          </a:p>
        </p:txBody>
      </p:sp>
      <p:pic>
        <p:nvPicPr>
          <p:cNvPr id="4" name="Picture 3" descr="A close up of a logo&#10;&#10;Description automatically generated">
            <a:extLst>
              <a:ext uri="{FF2B5EF4-FFF2-40B4-BE49-F238E27FC236}">
                <a16:creationId xmlns:a16="http://schemas.microsoft.com/office/drawing/2014/main" id="{3F0D5C11-4170-5D4D-8DEE-D50AC5DA114C}"/>
              </a:ext>
            </a:extLst>
          </p:cNvPr>
          <p:cNvPicPr/>
          <p:nvPr/>
        </p:nvPicPr>
        <p:blipFill>
          <a:blip r:embed="rId2"/>
          <a:stretch>
            <a:fillRect/>
          </a:stretch>
        </p:blipFill>
        <p:spPr>
          <a:xfrm>
            <a:off x="2129260" y="1467766"/>
            <a:ext cx="9186530" cy="5198848"/>
          </a:xfrm>
          <a:prstGeom prst="rect">
            <a:avLst/>
          </a:prstGeom>
        </p:spPr>
      </p:pic>
    </p:spTree>
    <p:extLst>
      <p:ext uri="{BB962C8B-B14F-4D97-AF65-F5344CB8AC3E}">
        <p14:creationId xmlns:p14="http://schemas.microsoft.com/office/powerpoint/2010/main" val="2588616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58871-9C60-1A49-8856-36D19FD1B43E}"/>
              </a:ext>
            </a:extLst>
          </p:cNvPr>
          <p:cNvSpPr>
            <a:spLocks noGrp="1"/>
          </p:cNvSpPr>
          <p:nvPr>
            <p:ph type="title"/>
          </p:nvPr>
        </p:nvSpPr>
        <p:spPr>
          <a:xfrm>
            <a:off x="1687669" y="624110"/>
            <a:ext cx="4137059" cy="1280890"/>
          </a:xfrm>
        </p:spPr>
        <p:txBody>
          <a:bodyPr>
            <a:normAutofit/>
          </a:bodyPr>
          <a:lstStyle/>
          <a:p>
            <a:pPr>
              <a:lnSpc>
                <a:spcPct val="90000"/>
              </a:lnSpc>
            </a:pPr>
            <a:r>
              <a:rPr lang="en-US" sz="2700"/>
              <a:t>Cluster Analysis using Machine learning algorithm K-means</a:t>
            </a:r>
          </a:p>
        </p:txBody>
      </p:sp>
      <p:sp>
        <p:nvSpPr>
          <p:cNvPr id="3" name="Content Placeholder 2">
            <a:extLst>
              <a:ext uri="{FF2B5EF4-FFF2-40B4-BE49-F238E27FC236}">
                <a16:creationId xmlns:a16="http://schemas.microsoft.com/office/drawing/2014/main" id="{744FC52D-B54C-2F44-96E4-1C8E0ECDA495}"/>
              </a:ext>
            </a:extLst>
          </p:cNvPr>
          <p:cNvSpPr>
            <a:spLocks noGrp="1"/>
          </p:cNvSpPr>
          <p:nvPr>
            <p:ph idx="1"/>
          </p:nvPr>
        </p:nvSpPr>
        <p:spPr>
          <a:xfrm>
            <a:off x="1683956" y="2133600"/>
            <a:ext cx="4140772" cy="3777622"/>
          </a:xfrm>
        </p:spPr>
        <p:txBody>
          <a:bodyPr>
            <a:normAutofit/>
          </a:bodyPr>
          <a:lstStyle/>
          <a:p>
            <a:pPr>
              <a:lnSpc>
                <a:spcPct val="90000"/>
              </a:lnSpc>
            </a:pPr>
            <a:r>
              <a:rPr lang="en-US" sz="1600" dirty="0">
                <a:solidFill>
                  <a:schemeClr val="tx1"/>
                </a:solidFill>
              </a:rPr>
              <a:t>We have collected the most popular venue categories around each safer community area in Chicago.</a:t>
            </a:r>
          </a:p>
          <a:p>
            <a:pPr>
              <a:lnSpc>
                <a:spcPct val="90000"/>
              </a:lnSpc>
            </a:pPr>
            <a:r>
              <a:rPr lang="en-US" sz="1600" dirty="0">
                <a:solidFill>
                  <a:schemeClr val="tx1"/>
                </a:solidFill>
              </a:rPr>
              <a:t>We divided these areas into clusters using popular unsupervised machine learning algorithm K-means.</a:t>
            </a:r>
          </a:p>
          <a:p>
            <a:pPr>
              <a:lnSpc>
                <a:spcPct val="90000"/>
              </a:lnSpc>
            </a:pPr>
            <a:r>
              <a:rPr lang="en-US" sz="1600" dirty="0">
                <a:solidFill>
                  <a:schemeClr val="tx1"/>
                </a:solidFill>
              </a:rPr>
              <a:t>We have performed clustering by setting number of clusters = 3, As a result we get labels as Cluster 0, Cluster 1 and Cluster 2.</a:t>
            </a:r>
          </a:p>
          <a:p>
            <a:pPr>
              <a:lnSpc>
                <a:spcPct val="90000"/>
              </a:lnSpc>
            </a:pPr>
            <a:r>
              <a:rPr lang="en-US" sz="1600" dirty="0">
                <a:solidFill>
                  <a:schemeClr val="tx1"/>
                </a:solidFill>
              </a:rPr>
              <a:t>Using Folium, we plotted these clusters with specific color code for each cluster on map of Chicago city. </a:t>
            </a:r>
          </a:p>
          <a:p>
            <a:pPr marL="0" indent="0">
              <a:lnSpc>
                <a:spcPct val="90000"/>
              </a:lnSpc>
              <a:buNone/>
            </a:pPr>
            <a:endParaRPr lang="en-US" sz="1600" dirty="0">
              <a:solidFill>
                <a:schemeClr val="tx1"/>
              </a:solidFill>
            </a:endParaRPr>
          </a:p>
        </p:txBody>
      </p:sp>
      <p:pic>
        <p:nvPicPr>
          <p:cNvPr id="4" name="Picture 3" descr="A close up of a map&#10;&#10;Description automatically generated">
            <a:extLst>
              <a:ext uri="{FF2B5EF4-FFF2-40B4-BE49-F238E27FC236}">
                <a16:creationId xmlns:a16="http://schemas.microsoft.com/office/drawing/2014/main" id="{4478A853-834C-CD4A-8CAF-6014939DE2B8}"/>
              </a:ext>
            </a:extLst>
          </p:cNvPr>
          <p:cNvPicPr/>
          <p:nvPr/>
        </p:nvPicPr>
        <p:blipFill rotWithShape="1">
          <a:blip r:embed="rId2" cstate="print">
            <a:extLst>
              <a:ext uri="{28A0092B-C50C-407E-A947-70E740481C1C}">
                <a14:useLocalDpi xmlns:a14="http://schemas.microsoft.com/office/drawing/2010/main" val="0"/>
              </a:ext>
            </a:extLst>
          </a:blip>
          <a:srcRect l="1940" r="35730" b="2"/>
          <a:stretch/>
        </p:blipFill>
        <p:spPr>
          <a:xfrm>
            <a:off x="6091916" y="645106"/>
            <a:ext cx="5451627" cy="5247747"/>
          </a:xfrm>
          <a:prstGeom prst="rect">
            <a:avLst/>
          </a:prstGeom>
        </p:spPr>
      </p:pic>
    </p:spTree>
    <p:extLst>
      <p:ext uri="{BB962C8B-B14F-4D97-AF65-F5344CB8AC3E}">
        <p14:creationId xmlns:p14="http://schemas.microsoft.com/office/powerpoint/2010/main" val="3949339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CFD51-8510-364A-B9BB-13D3060F0B39}"/>
              </a:ext>
            </a:extLst>
          </p:cNvPr>
          <p:cNvSpPr>
            <a:spLocks noGrp="1"/>
          </p:cNvSpPr>
          <p:nvPr>
            <p:ph type="title"/>
          </p:nvPr>
        </p:nvSpPr>
        <p:spPr/>
        <p:txBody>
          <a:bodyPr/>
          <a:lstStyle/>
          <a:p>
            <a:r>
              <a:rPr lang="en-US" dirty="0"/>
              <a:t>Observations of Cluster analysis</a:t>
            </a:r>
          </a:p>
        </p:txBody>
      </p:sp>
      <p:sp>
        <p:nvSpPr>
          <p:cNvPr id="3" name="Content Placeholder 2">
            <a:extLst>
              <a:ext uri="{FF2B5EF4-FFF2-40B4-BE49-F238E27FC236}">
                <a16:creationId xmlns:a16="http://schemas.microsoft.com/office/drawing/2014/main" id="{810F53E2-69A7-F448-AD6A-0392F5E715A8}"/>
              </a:ext>
            </a:extLst>
          </p:cNvPr>
          <p:cNvSpPr>
            <a:spLocks noGrp="1"/>
          </p:cNvSpPr>
          <p:nvPr>
            <p:ph idx="1"/>
          </p:nvPr>
        </p:nvSpPr>
        <p:spPr>
          <a:xfrm>
            <a:off x="1881963" y="1442484"/>
            <a:ext cx="9909544" cy="5309190"/>
          </a:xfrm>
        </p:spPr>
        <p:txBody>
          <a:bodyPr>
            <a:normAutofit fontScale="25000" lnSpcReduction="20000"/>
          </a:bodyPr>
          <a:lstStyle/>
          <a:p>
            <a:r>
              <a:rPr lang="en-US" sz="6400" dirty="0"/>
              <a:t>We have included cluster labels as columns in our dataframe containing top 10 most popular venues for each community area.</a:t>
            </a:r>
          </a:p>
          <a:p>
            <a:pPr marL="0" indent="0">
              <a:buNone/>
            </a:pPr>
            <a:r>
              <a:rPr lang="en-US" sz="6400" u="sng" dirty="0"/>
              <a:t>Cluster 0:</a:t>
            </a:r>
          </a:p>
          <a:p>
            <a:pPr marL="0" indent="0">
              <a:buNone/>
            </a:pPr>
            <a:endParaRPr lang="en-US" sz="6400" u="sng" dirty="0"/>
          </a:p>
          <a:p>
            <a:pPr marL="0" indent="0">
              <a:buNone/>
            </a:pPr>
            <a:endParaRPr lang="en-US" sz="6400" u="sng" dirty="0"/>
          </a:p>
          <a:p>
            <a:pPr marL="0" indent="0">
              <a:buNone/>
            </a:pPr>
            <a:endParaRPr lang="en-US" sz="6400" dirty="0"/>
          </a:p>
          <a:p>
            <a:pPr marL="0" indent="0">
              <a:buNone/>
            </a:pPr>
            <a:endParaRPr lang="en-US" sz="6400" dirty="0"/>
          </a:p>
          <a:p>
            <a:pPr marL="0" indent="0">
              <a:buNone/>
            </a:pPr>
            <a:endParaRPr lang="en-US" sz="6400" dirty="0"/>
          </a:p>
          <a:p>
            <a:pPr marL="0" indent="0">
              <a:buNone/>
            </a:pPr>
            <a:endParaRPr lang="en-US" sz="6400" dirty="0"/>
          </a:p>
          <a:p>
            <a:pPr marL="0" indent="0">
              <a:buNone/>
            </a:pPr>
            <a:endParaRPr lang="en-US" sz="6400" dirty="0"/>
          </a:p>
          <a:p>
            <a:pPr marL="0" indent="0">
              <a:buNone/>
            </a:pPr>
            <a:endParaRPr lang="en-US" sz="6400" dirty="0"/>
          </a:p>
          <a:p>
            <a:pPr marL="0" indent="0">
              <a:buNone/>
            </a:pPr>
            <a:r>
              <a:rPr lang="en-US" sz="6400" dirty="0"/>
              <a:t>As we can see, 1</a:t>
            </a:r>
            <a:r>
              <a:rPr lang="en-US" sz="6400" baseline="30000" dirty="0"/>
              <a:t>st</a:t>
            </a:r>
            <a:r>
              <a:rPr lang="en-US" sz="6400" dirty="0"/>
              <a:t> most common venue for community areas under cluster 0 is Park.</a:t>
            </a:r>
            <a:endParaRPr lang="en-US" sz="6400" b="1" dirty="0"/>
          </a:p>
          <a:p>
            <a:pPr marL="0" indent="0">
              <a:buNone/>
            </a:pPr>
            <a:r>
              <a:rPr lang="en-US" sz="6400" dirty="0"/>
              <a:t>Then we have grocery store, pizza place and coffee shops in each area. </a:t>
            </a:r>
          </a:p>
          <a:p>
            <a:pPr marL="0" indent="0">
              <a:buNone/>
            </a:pPr>
            <a:r>
              <a:rPr lang="en-US" sz="6400" dirty="0"/>
              <a:t>Three of the five areas have beach while two of the five have Breakfast spots.</a:t>
            </a:r>
            <a:endParaRPr lang="en-US" sz="6400" b="1" dirty="0"/>
          </a:p>
          <a:p>
            <a:pPr marL="0" indent="0">
              <a:buNone/>
            </a:pPr>
            <a:r>
              <a:rPr lang="en-US" sz="6400" dirty="0"/>
              <a:t>Either Yoga studio or gym or park are present in each area if someone is interested in regular fitness activities. </a:t>
            </a:r>
          </a:p>
          <a:p>
            <a:pPr marL="0" indent="0">
              <a:buNone/>
            </a:pPr>
            <a:r>
              <a:rPr lang="en-US" sz="6400" dirty="0"/>
              <a:t>For people interested in Arts and History, there are Arts galleries and History museums.</a:t>
            </a:r>
            <a:endParaRPr lang="en-US" sz="6400" b="1" dirty="0"/>
          </a:p>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A28E88AD-708B-D242-87D5-657B9C613DD3}"/>
              </a:ext>
            </a:extLst>
          </p:cNvPr>
          <p:cNvPicPr/>
          <p:nvPr/>
        </p:nvPicPr>
        <p:blipFill>
          <a:blip r:embed="rId2">
            <a:extLst>
              <a:ext uri="{28A0092B-C50C-407E-A947-70E740481C1C}">
                <a14:useLocalDpi xmlns:a14="http://schemas.microsoft.com/office/drawing/2010/main" val="0"/>
              </a:ext>
            </a:extLst>
          </a:blip>
          <a:stretch>
            <a:fillRect/>
          </a:stretch>
        </p:blipFill>
        <p:spPr>
          <a:xfrm>
            <a:off x="2768836" y="2270760"/>
            <a:ext cx="8135797" cy="2316480"/>
          </a:xfrm>
          <a:prstGeom prst="rect">
            <a:avLst/>
          </a:prstGeom>
        </p:spPr>
      </p:pic>
      <p:sp>
        <p:nvSpPr>
          <p:cNvPr id="5" name="Footer Placeholder 4">
            <a:extLst>
              <a:ext uri="{FF2B5EF4-FFF2-40B4-BE49-F238E27FC236}">
                <a16:creationId xmlns:a16="http://schemas.microsoft.com/office/drawing/2014/main" id="{649D81E7-461F-5F4F-82FA-2F41086C35DD}"/>
              </a:ext>
            </a:extLst>
          </p:cNvPr>
          <p:cNvSpPr>
            <a:spLocks noGrp="1"/>
          </p:cNvSpPr>
          <p:nvPr>
            <p:ph type="ftr" sz="quarter" idx="11"/>
          </p:nvPr>
        </p:nvSpPr>
        <p:spPr>
          <a:xfrm>
            <a:off x="4405608" y="6492875"/>
            <a:ext cx="7619999" cy="365125"/>
          </a:xfrm>
        </p:spPr>
        <p:txBody>
          <a:bodyPr/>
          <a:lstStyle/>
          <a:p>
            <a:pPr algn="r"/>
            <a:r>
              <a:rPr lang="en-US" sz="1600" dirty="0"/>
              <a:t>Cont.</a:t>
            </a:r>
          </a:p>
        </p:txBody>
      </p:sp>
    </p:spTree>
    <p:extLst>
      <p:ext uri="{BB962C8B-B14F-4D97-AF65-F5344CB8AC3E}">
        <p14:creationId xmlns:p14="http://schemas.microsoft.com/office/powerpoint/2010/main" val="1549766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388BDA-5BFC-654D-A938-3B0B1BE8EC17}"/>
              </a:ext>
            </a:extLst>
          </p:cNvPr>
          <p:cNvSpPr>
            <a:spLocks noGrp="1"/>
          </p:cNvSpPr>
          <p:nvPr>
            <p:ph idx="1"/>
          </p:nvPr>
        </p:nvSpPr>
        <p:spPr>
          <a:xfrm>
            <a:off x="1823667" y="251636"/>
            <a:ext cx="9850881" cy="6606364"/>
          </a:xfrm>
        </p:spPr>
        <p:txBody>
          <a:bodyPr>
            <a:normAutofit fontScale="92500" lnSpcReduction="10000"/>
          </a:bodyPr>
          <a:lstStyle/>
          <a:p>
            <a:pPr marL="0" indent="0">
              <a:buNone/>
            </a:pPr>
            <a:r>
              <a:rPr lang="en-US" sz="1600" u="sng" dirty="0"/>
              <a:t>Cluster 1:</a:t>
            </a:r>
          </a:p>
          <a:p>
            <a:pPr marL="0" indent="0">
              <a:buNone/>
            </a:pPr>
            <a:endParaRPr lang="en-US" sz="1600" u="sng" dirty="0"/>
          </a:p>
          <a:p>
            <a:pPr marL="0" indent="0">
              <a:buNone/>
            </a:pPr>
            <a:endParaRPr lang="en-US" sz="1600" u="sng" dirty="0"/>
          </a:p>
          <a:p>
            <a:pPr marL="0" indent="0">
              <a:buNone/>
            </a:pPr>
            <a:endParaRPr lang="en-US" sz="1600" u="sng" dirty="0"/>
          </a:p>
          <a:p>
            <a:pPr marL="0" indent="0">
              <a:buNone/>
            </a:pPr>
            <a:endParaRPr lang="en-US" sz="1600" u="sng" dirty="0"/>
          </a:p>
          <a:p>
            <a:pPr marL="0" indent="0">
              <a:buNone/>
            </a:pPr>
            <a:endParaRPr lang="en-US" sz="1600" u="sng" dirty="0"/>
          </a:p>
          <a:p>
            <a:pPr marL="0" indent="0">
              <a:buNone/>
            </a:pPr>
            <a:endParaRPr lang="en-US" sz="1600" dirty="0"/>
          </a:p>
          <a:p>
            <a:pPr marL="0" indent="0">
              <a:buNone/>
            </a:pPr>
            <a:r>
              <a:rPr lang="en-US" sz="1600" dirty="0"/>
              <a:t>As one can clearly observe that cluster 1 areas have Mexican restaurants, Pizza places and taco places as their most common venues.</a:t>
            </a:r>
          </a:p>
          <a:p>
            <a:pPr marL="0" indent="0">
              <a:buNone/>
            </a:pPr>
            <a:r>
              <a:rPr lang="en-US" sz="1600" u="sng" dirty="0"/>
              <a:t>Cluster 2:</a:t>
            </a:r>
          </a:p>
          <a:p>
            <a:pPr marL="0" indent="0">
              <a:buNone/>
            </a:pPr>
            <a:endParaRPr lang="en-US" sz="1600" u="sng" dirty="0"/>
          </a:p>
          <a:p>
            <a:pPr marL="0" indent="0">
              <a:buNone/>
            </a:pPr>
            <a:endParaRPr lang="en-US" sz="1600" u="sng" dirty="0"/>
          </a:p>
          <a:p>
            <a:pPr marL="0" indent="0">
              <a:buNone/>
            </a:pPr>
            <a:endParaRPr lang="en-US" sz="1600" u="sng" dirty="0"/>
          </a:p>
          <a:p>
            <a:pPr marL="0" indent="0">
              <a:buNone/>
            </a:pPr>
            <a:endParaRPr lang="en-US" sz="1600" u="sng" dirty="0"/>
          </a:p>
          <a:p>
            <a:pPr marL="0" indent="0">
              <a:buNone/>
            </a:pPr>
            <a:endParaRPr lang="en-US" sz="1600" u="sng" dirty="0"/>
          </a:p>
          <a:p>
            <a:pPr marL="0" indent="0">
              <a:buNone/>
            </a:pPr>
            <a:endParaRPr lang="en-US" sz="1600" u="sng" dirty="0"/>
          </a:p>
          <a:p>
            <a:pPr marL="0" indent="0">
              <a:buNone/>
            </a:pPr>
            <a:endParaRPr lang="en-US" sz="1600" dirty="0"/>
          </a:p>
          <a:p>
            <a:pPr marL="0" indent="0">
              <a:buNone/>
            </a:pPr>
            <a:endParaRPr lang="en-US" sz="1600" dirty="0"/>
          </a:p>
          <a:p>
            <a:pPr marL="0" indent="0">
              <a:buNone/>
            </a:pPr>
            <a:r>
              <a:rPr lang="en-US" sz="1600" dirty="0"/>
              <a:t>Cluster label 2 has Pharmacy and grocery store as most common venues. Apart from these two, we have Fast Food Restaurant, Italian Restaurant and Mexican restaurant as another most common venue categories.</a:t>
            </a:r>
            <a:endParaRPr lang="en-US" sz="1600" u="sng" dirty="0"/>
          </a:p>
        </p:txBody>
      </p:sp>
      <p:pic>
        <p:nvPicPr>
          <p:cNvPr id="4" name="Picture 3" descr="A screenshot of a cell phone&#10;&#10;Description automatically generated">
            <a:extLst>
              <a:ext uri="{FF2B5EF4-FFF2-40B4-BE49-F238E27FC236}">
                <a16:creationId xmlns:a16="http://schemas.microsoft.com/office/drawing/2014/main" id="{B7ED6818-4587-854A-8BDB-ADF0FABD724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914042" y="637716"/>
            <a:ext cx="8363912" cy="189992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8ED1CABA-0479-D241-A1FD-B828D8C9A4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14043" y="3554818"/>
            <a:ext cx="8363911" cy="2286000"/>
          </a:xfrm>
          <a:prstGeom prst="rect">
            <a:avLst/>
          </a:prstGeom>
        </p:spPr>
      </p:pic>
    </p:spTree>
    <p:extLst>
      <p:ext uri="{BB962C8B-B14F-4D97-AF65-F5344CB8AC3E}">
        <p14:creationId xmlns:p14="http://schemas.microsoft.com/office/powerpoint/2010/main" val="580649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BF082-20AE-0143-A60C-9620D0D01AF5}"/>
              </a:ext>
            </a:extLst>
          </p:cNvPr>
          <p:cNvSpPr>
            <a:spLocks noGrp="1"/>
          </p:cNvSpPr>
          <p:nvPr>
            <p:ph type="title"/>
          </p:nvPr>
        </p:nvSpPr>
        <p:spPr>
          <a:xfrm>
            <a:off x="1687669" y="624110"/>
            <a:ext cx="4137059" cy="1280890"/>
          </a:xfrm>
        </p:spPr>
        <p:txBody>
          <a:bodyPr>
            <a:normAutofit/>
          </a:bodyPr>
          <a:lstStyle/>
          <a:p>
            <a:pPr algn="ctr"/>
            <a:r>
              <a:rPr lang="en-US" sz="3200" dirty="0"/>
              <a:t>Conclusion</a:t>
            </a:r>
          </a:p>
        </p:txBody>
      </p:sp>
      <p:sp>
        <p:nvSpPr>
          <p:cNvPr id="3" name="Content Placeholder 2">
            <a:extLst>
              <a:ext uri="{FF2B5EF4-FFF2-40B4-BE49-F238E27FC236}">
                <a16:creationId xmlns:a16="http://schemas.microsoft.com/office/drawing/2014/main" id="{76CCD7D1-7D72-0E47-9B1E-33C8DAF4EC72}"/>
              </a:ext>
            </a:extLst>
          </p:cNvPr>
          <p:cNvSpPr>
            <a:spLocks noGrp="1"/>
          </p:cNvSpPr>
          <p:nvPr>
            <p:ph idx="1"/>
          </p:nvPr>
        </p:nvSpPr>
        <p:spPr>
          <a:xfrm>
            <a:off x="1687669" y="1540189"/>
            <a:ext cx="4140772" cy="3777622"/>
          </a:xfrm>
        </p:spPr>
        <p:txBody>
          <a:bodyPr>
            <a:normAutofit/>
          </a:bodyPr>
          <a:lstStyle/>
          <a:p>
            <a:pPr>
              <a:lnSpc>
                <a:spcPct val="90000"/>
              </a:lnSpc>
            </a:pPr>
            <a:r>
              <a:rPr lang="en-US" sz="1500" dirty="0">
                <a:solidFill>
                  <a:srgbClr val="000000"/>
                </a:solidFill>
              </a:rPr>
              <a:t>After analyzing the clusters, we can conclude that areas in cluster 1 i.e. with cluster label = 0 have good combination of venues such as restaurants, grocery stores, beach, park, fitness activity centers(Yoga Studio and Gym), and it also has Art galleries and museum. So it covers most of the interests one might have. </a:t>
            </a:r>
            <a:endParaRPr lang="en-US" sz="1500" b="1" dirty="0">
              <a:solidFill>
                <a:srgbClr val="000000"/>
              </a:solidFill>
            </a:endParaRPr>
          </a:p>
          <a:p>
            <a:pPr>
              <a:lnSpc>
                <a:spcPct val="90000"/>
              </a:lnSpc>
            </a:pPr>
            <a:r>
              <a:rPr lang="en-US" sz="1500" dirty="0">
                <a:solidFill>
                  <a:srgbClr val="000000"/>
                </a:solidFill>
              </a:rPr>
              <a:t>Here, we considered Chicago as a new city but this approach can be followed for any other city and one will be able to choose the neighborhoods around any city depending on one’s interests.</a:t>
            </a:r>
            <a:endParaRPr lang="en-US" sz="1500" b="1" dirty="0">
              <a:solidFill>
                <a:srgbClr val="000000"/>
              </a:solidFill>
            </a:endParaRPr>
          </a:p>
          <a:p>
            <a:pPr marL="0" indent="0">
              <a:lnSpc>
                <a:spcPct val="90000"/>
              </a:lnSpc>
              <a:buNone/>
            </a:pPr>
            <a:endParaRPr lang="en-US" sz="1500" dirty="0">
              <a:solidFill>
                <a:srgbClr val="000000"/>
              </a:solidFill>
            </a:endParaRPr>
          </a:p>
        </p:txBody>
      </p:sp>
      <p:pic>
        <p:nvPicPr>
          <p:cNvPr id="7" name="Graphic 6" descr="City">
            <a:extLst>
              <a:ext uri="{FF2B5EF4-FFF2-40B4-BE49-F238E27FC236}">
                <a16:creationId xmlns:a16="http://schemas.microsoft.com/office/drawing/2014/main" id="{F2D5FCB8-6910-46A9-B950-59D3DE6E7B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93856" y="645106"/>
            <a:ext cx="5247747" cy="5247747"/>
          </a:xfrm>
          <a:prstGeom prst="rect">
            <a:avLst/>
          </a:prstGeom>
        </p:spPr>
      </p:pic>
    </p:spTree>
    <p:extLst>
      <p:ext uri="{BB962C8B-B14F-4D97-AF65-F5344CB8AC3E}">
        <p14:creationId xmlns:p14="http://schemas.microsoft.com/office/powerpoint/2010/main" val="486263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F7D37-4FF8-FB41-9962-E1F3158C84F2}"/>
              </a:ext>
            </a:extLst>
          </p:cNvPr>
          <p:cNvSpPr>
            <a:spLocks noGrp="1"/>
          </p:cNvSpPr>
          <p:nvPr>
            <p:ph type="title"/>
          </p:nvPr>
        </p:nvSpPr>
        <p:spPr/>
        <p:txBody>
          <a:bodyPr/>
          <a:lstStyle/>
          <a:p>
            <a:pPr algn="ctr"/>
            <a:r>
              <a:rPr lang="en-US" dirty="0"/>
              <a:t>Introduction to business problem</a:t>
            </a:r>
          </a:p>
        </p:txBody>
      </p:sp>
      <p:sp>
        <p:nvSpPr>
          <p:cNvPr id="3" name="Content Placeholder 2">
            <a:extLst>
              <a:ext uri="{FF2B5EF4-FFF2-40B4-BE49-F238E27FC236}">
                <a16:creationId xmlns:a16="http://schemas.microsoft.com/office/drawing/2014/main" id="{CC7B879D-A350-9A48-91E8-41B258854B0B}"/>
              </a:ext>
            </a:extLst>
          </p:cNvPr>
          <p:cNvSpPr>
            <a:spLocks noGrp="1"/>
          </p:cNvSpPr>
          <p:nvPr>
            <p:ph idx="1"/>
          </p:nvPr>
        </p:nvSpPr>
        <p:spPr/>
        <p:txBody>
          <a:bodyPr/>
          <a:lstStyle/>
          <a:p>
            <a:r>
              <a:rPr lang="en-US" dirty="0"/>
              <a:t>In today’s world, people relocate to new cities for various reasons like higher studies, job opportunities etc. </a:t>
            </a:r>
          </a:p>
          <a:p>
            <a:r>
              <a:rPr lang="en-US" dirty="0"/>
              <a:t>When someone decides to move to any new city, it will be good for them to get an idea about the neighborhoods in that city, how safe those neighborhoods are and what kind of venues they have like restaurants, supermarkets, shopping places, fitness centers or parks and beaches etc. </a:t>
            </a:r>
          </a:p>
          <a:p>
            <a:r>
              <a:rPr lang="en-US" dirty="0"/>
              <a:t>In this project, we are going to analyze the community areas in Chicago.</a:t>
            </a:r>
          </a:p>
          <a:p>
            <a:r>
              <a:rPr lang="en-US" dirty="0"/>
              <a:t>One can replicate this analysis for any other city provided they have the required data sources.</a:t>
            </a:r>
          </a:p>
          <a:p>
            <a:endParaRPr lang="en-US" dirty="0"/>
          </a:p>
        </p:txBody>
      </p:sp>
    </p:spTree>
    <p:extLst>
      <p:ext uri="{BB962C8B-B14F-4D97-AF65-F5344CB8AC3E}">
        <p14:creationId xmlns:p14="http://schemas.microsoft.com/office/powerpoint/2010/main" val="3474204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FB7E-110C-4E4A-9D98-717BEAF20BA8}"/>
              </a:ext>
            </a:extLst>
          </p:cNvPr>
          <p:cNvSpPr>
            <a:spLocks noGrp="1"/>
          </p:cNvSpPr>
          <p:nvPr>
            <p:ph type="title"/>
          </p:nvPr>
        </p:nvSpPr>
        <p:spPr>
          <a:xfrm>
            <a:off x="2592925" y="624110"/>
            <a:ext cx="8911687" cy="609779"/>
          </a:xfrm>
        </p:spPr>
        <p:txBody>
          <a:bodyPr>
            <a:normAutofit fontScale="90000"/>
          </a:bodyPr>
          <a:lstStyle/>
          <a:p>
            <a:pPr algn="ctr"/>
            <a:r>
              <a:rPr lang="en-US" dirty="0"/>
              <a:t>Data Sources</a:t>
            </a:r>
          </a:p>
        </p:txBody>
      </p:sp>
      <p:sp>
        <p:nvSpPr>
          <p:cNvPr id="3" name="Content Placeholder 2">
            <a:extLst>
              <a:ext uri="{FF2B5EF4-FFF2-40B4-BE49-F238E27FC236}">
                <a16:creationId xmlns:a16="http://schemas.microsoft.com/office/drawing/2014/main" id="{08507543-878A-4C49-AE2E-9C56A1EBE537}"/>
              </a:ext>
            </a:extLst>
          </p:cNvPr>
          <p:cNvSpPr>
            <a:spLocks noGrp="1"/>
          </p:cNvSpPr>
          <p:nvPr>
            <p:ph idx="1"/>
          </p:nvPr>
        </p:nvSpPr>
        <p:spPr>
          <a:xfrm>
            <a:off x="2493771" y="1795749"/>
            <a:ext cx="9437495" cy="4649118"/>
          </a:xfrm>
        </p:spPr>
        <p:txBody>
          <a:bodyPr>
            <a:normAutofit fontScale="92500" lnSpcReduction="10000"/>
          </a:bodyPr>
          <a:lstStyle/>
          <a:p>
            <a:r>
              <a:rPr lang="en-US" u="sng" dirty="0"/>
              <a:t>List of all community areas in Chicago</a:t>
            </a:r>
            <a:r>
              <a:rPr lang="en-US" dirty="0"/>
              <a:t>:</a:t>
            </a:r>
          </a:p>
          <a:p>
            <a:pPr marL="0" indent="0">
              <a:buNone/>
            </a:pPr>
            <a:r>
              <a:rPr lang="en-US" dirty="0"/>
              <a:t>      This list of community codes, community area name and neighborhoods in </a:t>
            </a:r>
          </a:p>
          <a:p>
            <a:pPr marL="0" indent="0">
              <a:buNone/>
            </a:pPr>
            <a:r>
              <a:rPr lang="en-US" dirty="0"/>
              <a:t>      each area is available on Wikipedia. </a:t>
            </a:r>
          </a:p>
          <a:p>
            <a:pPr marL="0" indent="0">
              <a:buNone/>
            </a:pPr>
            <a:r>
              <a:rPr lang="en-US" dirty="0"/>
              <a:t>      Link : </a:t>
            </a:r>
            <a:r>
              <a:rPr lang="en-US" u="sng" dirty="0">
                <a:hlinkClick r:id="rId2"/>
              </a:rPr>
              <a:t>https://en.wikipedia.org/wiki/Community_areas_in_Chicago</a:t>
            </a:r>
            <a:r>
              <a:rPr lang="en-US" dirty="0"/>
              <a:t> </a:t>
            </a:r>
          </a:p>
          <a:p>
            <a:r>
              <a:rPr lang="en-US" u="sng" dirty="0"/>
              <a:t>Crime Database to identify type of crimes reported in Chicago</a:t>
            </a:r>
            <a:r>
              <a:rPr lang="en-US" dirty="0"/>
              <a:t>:</a:t>
            </a:r>
          </a:p>
          <a:p>
            <a:pPr marL="0" indent="0">
              <a:buNone/>
            </a:pPr>
            <a:r>
              <a:rPr lang="en-US" dirty="0"/>
              <a:t>      This data is available on </a:t>
            </a:r>
            <a:r>
              <a:rPr lang="en-US" b="1" dirty="0"/>
              <a:t>Chicago Data Portal. </a:t>
            </a:r>
            <a:r>
              <a:rPr lang="en-US" dirty="0"/>
              <a:t>Below is the link for the same.</a:t>
            </a:r>
          </a:p>
          <a:p>
            <a:pPr marL="0" indent="0">
              <a:buNone/>
            </a:pPr>
            <a:r>
              <a:rPr lang="en-US" dirty="0"/>
              <a:t>      </a:t>
            </a:r>
            <a:r>
              <a:rPr lang="en-US" u="sng" dirty="0">
                <a:hlinkClick r:id="rId3"/>
              </a:rPr>
              <a:t>https://data.cityofchicago.org/Public-Safety/Crimes-2001-to-present/ijzp-q8t2</a:t>
            </a:r>
            <a:r>
              <a:rPr lang="en-US" dirty="0"/>
              <a:t> </a:t>
            </a:r>
          </a:p>
          <a:p>
            <a:pPr marL="0" indent="0">
              <a:buNone/>
            </a:pPr>
            <a:r>
              <a:rPr lang="en-US" dirty="0"/>
              <a:t>      (We have applied filter as year &gt; 2016 while downloading the data for this</a:t>
            </a:r>
          </a:p>
          <a:p>
            <a:pPr marL="0" indent="0">
              <a:buNone/>
            </a:pPr>
            <a:r>
              <a:rPr lang="en-US" dirty="0"/>
              <a:t>       project.)</a:t>
            </a:r>
          </a:p>
          <a:p>
            <a:r>
              <a:rPr lang="en-US" u="sng" dirty="0"/>
              <a:t>Foursquare API: </a:t>
            </a:r>
          </a:p>
          <a:p>
            <a:pPr marL="0" indent="0">
              <a:buNone/>
            </a:pPr>
            <a:r>
              <a:rPr lang="en-US" dirty="0"/>
              <a:t>       We will use Foursquare API to get the information about available venues around</a:t>
            </a:r>
          </a:p>
          <a:p>
            <a:pPr marL="0" indent="0">
              <a:buNone/>
            </a:pPr>
            <a:r>
              <a:rPr lang="en-US" dirty="0"/>
              <a:t>       community areas in  Chicago.</a:t>
            </a:r>
            <a:endParaRPr lang="en-US" u="sng" dirty="0"/>
          </a:p>
          <a:p>
            <a:pPr marL="0" indent="0">
              <a:buNone/>
            </a:pPr>
            <a:r>
              <a:rPr lang="en-US" dirty="0"/>
              <a:t> </a:t>
            </a:r>
          </a:p>
          <a:p>
            <a:pPr marL="0" indent="0">
              <a:buNone/>
            </a:pPr>
            <a:endParaRPr lang="en-US" b="1" dirty="0"/>
          </a:p>
          <a:p>
            <a:pPr marL="0" indent="0">
              <a:buNone/>
            </a:pPr>
            <a:endParaRPr lang="en-US" dirty="0"/>
          </a:p>
        </p:txBody>
      </p:sp>
    </p:spTree>
    <p:extLst>
      <p:ext uri="{BB962C8B-B14F-4D97-AF65-F5344CB8AC3E}">
        <p14:creationId xmlns:p14="http://schemas.microsoft.com/office/powerpoint/2010/main" val="1969129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0BBF-3E33-094B-9BF0-B0E3BE367733}"/>
              </a:ext>
            </a:extLst>
          </p:cNvPr>
          <p:cNvSpPr>
            <a:spLocks noGrp="1"/>
          </p:cNvSpPr>
          <p:nvPr>
            <p:ph type="title"/>
          </p:nvPr>
        </p:nvSpPr>
        <p:spPr>
          <a:xfrm>
            <a:off x="2592925" y="624110"/>
            <a:ext cx="8911687" cy="675880"/>
          </a:xfrm>
        </p:spPr>
        <p:txBody>
          <a:bodyPr/>
          <a:lstStyle/>
          <a:p>
            <a:pPr algn="ctr"/>
            <a:r>
              <a:rPr lang="en-US" dirty="0"/>
              <a:t>Data Wrangling</a:t>
            </a:r>
          </a:p>
        </p:txBody>
      </p:sp>
      <p:sp>
        <p:nvSpPr>
          <p:cNvPr id="3" name="Content Placeholder 2">
            <a:extLst>
              <a:ext uri="{FF2B5EF4-FFF2-40B4-BE49-F238E27FC236}">
                <a16:creationId xmlns:a16="http://schemas.microsoft.com/office/drawing/2014/main" id="{1B289DF0-4831-0B42-B63D-A9E9FC200B5E}"/>
              </a:ext>
            </a:extLst>
          </p:cNvPr>
          <p:cNvSpPr>
            <a:spLocks noGrp="1"/>
          </p:cNvSpPr>
          <p:nvPr>
            <p:ph idx="1"/>
          </p:nvPr>
        </p:nvSpPr>
        <p:spPr>
          <a:xfrm>
            <a:off x="2589212" y="1299989"/>
            <a:ext cx="8915400" cy="5200943"/>
          </a:xfrm>
        </p:spPr>
        <p:txBody>
          <a:bodyPr/>
          <a:lstStyle/>
          <a:p>
            <a:r>
              <a:rPr lang="en-US" dirty="0"/>
              <a:t>Dataset for community areas and neighborhoods:</a:t>
            </a:r>
          </a:p>
          <a:p>
            <a:pPr marL="0" indent="0">
              <a:buNone/>
            </a:pPr>
            <a:r>
              <a:rPr lang="en-US" dirty="0"/>
              <a:t>We have performed web scrapping using Python library Beautiful Soup and prepared a pandas dataframe to store information about community areas in Chicago.</a:t>
            </a:r>
          </a:p>
          <a:p>
            <a:pPr marL="0" indent="0">
              <a:buNone/>
            </a:pPr>
            <a:r>
              <a:rPr lang="en-US" dirty="0"/>
              <a:t>	Below is the snapshot of first five rows of the dataframe.</a:t>
            </a:r>
          </a:p>
          <a:p>
            <a:pPr marL="0" indent="0">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For some of the rows where neighborhoods value was blank, we have assigned neighborhood same as community area.</a:t>
            </a:r>
          </a:p>
          <a:p>
            <a:pPr marL="0" indent="0">
              <a:buNone/>
            </a:pPr>
            <a:r>
              <a:rPr lang="en-US" dirty="0"/>
              <a:t>There are total 77 community areas in Chicago.</a:t>
            </a:r>
          </a:p>
        </p:txBody>
      </p:sp>
      <p:pic>
        <p:nvPicPr>
          <p:cNvPr id="4" name="Picture 3" descr="A screenshot of a cell phone&#10;&#10;Description automatically generated">
            <a:extLst>
              <a:ext uri="{FF2B5EF4-FFF2-40B4-BE49-F238E27FC236}">
                <a16:creationId xmlns:a16="http://schemas.microsoft.com/office/drawing/2014/main" id="{B2C5001F-FC47-C44C-A17A-680696D1BB24}"/>
              </a:ext>
            </a:extLst>
          </p:cNvPr>
          <p:cNvPicPr/>
          <p:nvPr/>
        </p:nvPicPr>
        <p:blipFill>
          <a:blip r:embed="rId2">
            <a:extLst>
              <a:ext uri="{28A0092B-C50C-407E-A947-70E740481C1C}">
                <a14:useLocalDpi xmlns:a14="http://schemas.microsoft.com/office/drawing/2010/main" val="0"/>
              </a:ext>
            </a:extLst>
          </a:blip>
          <a:stretch>
            <a:fillRect/>
          </a:stretch>
        </p:blipFill>
        <p:spPr>
          <a:xfrm>
            <a:off x="3724507" y="3188801"/>
            <a:ext cx="6480718" cy="1888811"/>
          </a:xfrm>
          <a:prstGeom prst="rect">
            <a:avLst/>
          </a:prstGeom>
        </p:spPr>
      </p:pic>
      <p:sp>
        <p:nvSpPr>
          <p:cNvPr id="5" name="Footer Placeholder 4">
            <a:extLst>
              <a:ext uri="{FF2B5EF4-FFF2-40B4-BE49-F238E27FC236}">
                <a16:creationId xmlns:a16="http://schemas.microsoft.com/office/drawing/2014/main" id="{6B1AD55C-CC49-F743-A9DF-08782AAD8386}"/>
              </a:ext>
            </a:extLst>
          </p:cNvPr>
          <p:cNvSpPr>
            <a:spLocks noGrp="1"/>
          </p:cNvSpPr>
          <p:nvPr>
            <p:ph type="ftr" sz="quarter" idx="11"/>
          </p:nvPr>
        </p:nvSpPr>
        <p:spPr>
          <a:xfrm>
            <a:off x="2589212" y="6135808"/>
            <a:ext cx="9186476" cy="365125"/>
          </a:xfrm>
        </p:spPr>
        <p:txBody>
          <a:bodyPr/>
          <a:lstStyle/>
          <a:p>
            <a:pPr algn="r"/>
            <a:r>
              <a:rPr lang="en-US" sz="1600" dirty="0"/>
              <a:t>Cont.</a:t>
            </a:r>
          </a:p>
        </p:txBody>
      </p:sp>
    </p:spTree>
    <p:extLst>
      <p:ext uri="{BB962C8B-B14F-4D97-AF65-F5344CB8AC3E}">
        <p14:creationId xmlns:p14="http://schemas.microsoft.com/office/powerpoint/2010/main" val="3263403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0F2638-F375-AA4C-B5BC-6A8AE3E9D25D}"/>
              </a:ext>
            </a:extLst>
          </p:cNvPr>
          <p:cNvSpPr>
            <a:spLocks noGrp="1"/>
          </p:cNvSpPr>
          <p:nvPr>
            <p:ph idx="1"/>
          </p:nvPr>
        </p:nvSpPr>
        <p:spPr>
          <a:xfrm>
            <a:off x="2589212" y="524107"/>
            <a:ext cx="8915400" cy="5387115"/>
          </a:xfrm>
        </p:spPr>
        <p:txBody>
          <a:bodyPr/>
          <a:lstStyle/>
          <a:p>
            <a:r>
              <a:rPr lang="en-US" dirty="0"/>
              <a:t>Dataset for Chicago crime data:</a:t>
            </a:r>
          </a:p>
          <a:p>
            <a:pPr marL="0" indent="0">
              <a:buNone/>
            </a:pPr>
            <a:r>
              <a:rPr lang="en-US" dirty="0"/>
              <a:t>	CSV file for crime data was read into a pandas dataframe.</a:t>
            </a:r>
          </a:p>
          <a:p>
            <a:pPr marL="0" indent="0">
              <a:buNone/>
            </a:pPr>
            <a:r>
              <a:rPr lang="en-US" dirty="0"/>
              <a:t>	There were few cells with ‘</a:t>
            </a:r>
            <a:r>
              <a:rPr lang="en-US" dirty="0" err="1"/>
              <a:t>NaN</a:t>
            </a:r>
            <a:r>
              <a:rPr lang="en-US" dirty="0"/>
              <a:t>’ i.e. ‘Not a Number’ values. We have removed such data from the dataframe.</a:t>
            </a:r>
          </a:p>
          <a:p>
            <a:pPr marL="0" indent="0">
              <a:buNone/>
            </a:pPr>
            <a:r>
              <a:rPr lang="en-US" dirty="0"/>
              <a:t>	Below is the snapshot of first five rows of pandas dataframe containing crime data.</a:t>
            </a:r>
          </a:p>
          <a:p>
            <a:pPr marL="0" indent="0">
              <a:buNone/>
            </a:pPr>
            <a:endParaRPr lang="en-US" dirty="0"/>
          </a:p>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5BEB6D8B-E9B0-3542-8087-4A3B46A0894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14625" y="2789038"/>
            <a:ext cx="8789987" cy="3440311"/>
          </a:xfrm>
          <a:prstGeom prst="rect">
            <a:avLst/>
          </a:prstGeom>
        </p:spPr>
      </p:pic>
    </p:spTree>
    <p:extLst>
      <p:ext uri="{BB962C8B-B14F-4D97-AF65-F5344CB8AC3E}">
        <p14:creationId xmlns:p14="http://schemas.microsoft.com/office/powerpoint/2010/main" val="1597292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27B0D-58C8-274A-8567-B542125805CE}"/>
              </a:ext>
            </a:extLst>
          </p:cNvPr>
          <p:cNvSpPr>
            <a:spLocks noGrp="1"/>
          </p:cNvSpPr>
          <p:nvPr>
            <p:ph type="title"/>
          </p:nvPr>
        </p:nvSpPr>
        <p:spPr>
          <a:xfrm>
            <a:off x="1687669" y="624110"/>
            <a:ext cx="4137059" cy="1280890"/>
          </a:xfrm>
        </p:spPr>
        <p:txBody>
          <a:bodyPr>
            <a:normAutofit/>
          </a:bodyPr>
          <a:lstStyle/>
          <a:p>
            <a:r>
              <a:rPr lang="en-US" sz="3200"/>
              <a:t>Crime data analysis</a:t>
            </a:r>
          </a:p>
        </p:txBody>
      </p:sp>
      <p:sp>
        <p:nvSpPr>
          <p:cNvPr id="3" name="Content Placeholder 2">
            <a:extLst>
              <a:ext uri="{FF2B5EF4-FFF2-40B4-BE49-F238E27FC236}">
                <a16:creationId xmlns:a16="http://schemas.microsoft.com/office/drawing/2014/main" id="{A8E78959-1484-7947-AD69-0D4DFB01ADBE}"/>
              </a:ext>
            </a:extLst>
          </p:cNvPr>
          <p:cNvSpPr>
            <a:spLocks noGrp="1"/>
          </p:cNvSpPr>
          <p:nvPr>
            <p:ph idx="1"/>
          </p:nvPr>
        </p:nvSpPr>
        <p:spPr>
          <a:xfrm>
            <a:off x="1817550" y="1380168"/>
            <a:ext cx="4140772" cy="3777622"/>
          </a:xfrm>
        </p:spPr>
        <p:txBody>
          <a:bodyPr>
            <a:normAutofit/>
          </a:bodyPr>
          <a:lstStyle/>
          <a:p>
            <a:r>
              <a:rPr lang="en-US" dirty="0">
                <a:solidFill>
                  <a:srgbClr val="000000"/>
                </a:solidFill>
              </a:rPr>
              <a:t>Different types of crimes are reported in Chicago area.</a:t>
            </a:r>
          </a:p>
          <a:p>
            <a:pPr marL="0" indent="0">
              <a:buNone/>
            </a:pPr>
            <a:r>
              <a:rPr lang="en-US" dirty="0">
                <a:solidFill>
                  <a:srgbClr val="000000"/>
                </a:solidFill>
              </a:rPr>
              <a:t>We have created a bar plot to   get an idea about different types of crimes and for what types of crimes maximum number of cases are reported.</a:t>
            </a:r>
          </a:p>
          <a:p>
            <a:pPr marL="0" indent="0">
              <a:buNone/>
            </a:pPr>
            <a:r>
              <a:rPr lang="en-US" dirty="0">
                <a:solidFill>
                  <a:srgbClr val="000000"/>
                </a:solidFill>
              </a:rPr>
              <a:t>As we can see, top 5 types of crimes are Theft, Battery, Criminal Damage, Assault and Deceptive practice in decreasing order of number of cases reported.</a:t>
            </a:r>
          </a:p>
          <a:p>
            <a:pPr marL="0" indent="0">
              <a:buNone/>
            </a:pPr>
            <a:endParaRPr lang="en-US" dirty="0">
              <a:solidFill>
                <a:srgbClr val="000000"/>
              </a:solidFill>
            </a:endParaRPr>
          </a:p>
          <a:p>
            <a:pPr marL="0" indent="0">
              <a:buNone/>
            </a:pPr>
            <a:endParaRPr lang="en-US" dirty="0">
              <a:solidFill>
                <a:srgbClr val="000000"/>
              </a:solidFill>
            </a:endParaRPr>
          </a:p>
        </p:txBody>
      </p:sp>
      <p:pic>
        <p:nvPicPr>
          <p:cNvPr id="4" name="Picture 3" descr="A screenshot of a cell phone&#10;&#10;Description automatically generated">
            <a:extLst>
              <a:ext uri="{FF2B5EF4-FFF2-40B4-BE49-F238E27FC236}">
                <a16:creationId xmlns:a16="http://schemas.microsoft.com/office/drawing/2014/main" id="{0870FC6A-FCE6-B844-8BED-9884F079AA4D}"/>
              </a:ext>
            </a:extLst>
          </p:cNvPr>
          <p:cNvPicPr/>
          <p:nvPr/>
        </p:nvPicPr>
        <p:blipFill>
          <a:blip r:embed="rId2">
            <a:extLst>
              <a:ext uri="{28A0092B-C50C-407E-A947-70E740481C1C}">
                <a14:useLocalDpi xmlns:a14="http://schemas.microsoft.com/office/drawing/2010/main" val="0"/>
              </a:ext>
            </a:extLst>
          </a:blip>
          <a:stretch>
            <a:fillRect/>
          </a:stretch>
        </p:blipFill>
        <p:spPr>
          <a:xfrm>
            <a:off x="6091916" y="1101958"/>
            <a:ext cx="5923872" cy="4334043"/>
          </a:xfrm>
          <a:prstGeom prst="rect">
            <a:avLst/>
          </a:prstGeom>
        </p:spPr>
      </p:pic>
      <p:sp>
        <p:nvSpPr>
          <p:cNvPr id="5" name="Footer Placeholder 4">
            <a:extLst>
              <a:ext uri="{FF2B5EF4-FFF2-40B4-BE49-F238E27FC236}">
                <a16:creationId xmlns:a16="http://schemas.microsoft.com/office/drawing/2014/main" id="{566878D2-5EE1-7D4B-B1C8-0596E038FBF8}"/>
              </a:ext>
            </a:extLst>
          </p:cNvPr>
          <p:cNvSpPr>
            <a:spLocks noGrp="1"/>
          </p:cNvSpPr>
          <p:nvPr>
            <p:ph type="ftr" sz="quarter" idx="11"/>
          </p:nvPr>
        </p:nvSpPr>
        <p:spPr>
          <a:xfrm>
            <a:off x="4237258" y="6205203"/>
            <a:ext cx="7619999" cy="365125"/>
          </a:xfrm>
        </p:spPr>
        <p:txBody>
          <a:bodyPr/>
          <a:lstStyle/>
          <a:p>
            <a:pPr algn="r"/>
            <a:r>
              <a:rPr lang="en-US" sz="1600" dirty="0"/>
              <a:t>Cont.</a:t>
            </a:r>
          </a:p>
        </p:txBody>
      </p:sp>
    </p:spTree>
    <p:extLst>
      <p:ext uri="{BB962C8B-B14F-4D97-AF65-F5344CB8AC3E}">
        <p14:creationId xmlns:p14="http://schemas.microsoft.com/office/powerpoint/2010/main" val="3609496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3AB527-1613-684E-BE35-E759A2FB3420}"/>
              </a:ext>
            </a:extLst>
          </p:cNvPr>
          <p:cNvSpPr>
            <a:spLocks noGrp="1"/>
          </p:cNvSpPr>
          <p:nvPr>
            <p:ph idx="1"/>
          </p:nvPr>
        </p:nvSpPr>
        <p:spPr>
          <a:xfrm>
            <a:off x="2089482" y="1104636"/>
            <a:ext cx="5835121" cy="3785860"/>
          </a:xfrm>
        </p:spPr>
        <p:txBody>
          <a:bodyPr>
            <a:normAutofit/>
          </a:bodyPr>
          <a:lstStyle/>
          <a:p>
            <a:pPr marL="0" indent="0">
              <a:buNone/>
            </a:pPr>
            <a:endParaRPr lang="en-US" dirty="0"/>
          </a:p>
          <a:p>
            <a:r>
              <a:rPr lang="en-US" dirty="0"/>
              <a:t>To find out comparatively safer community areas in Chicago.</a:t>
            </a:r>
          </a:p>
          <a:p>
            <a:pPr marL="0" indent="0">
              <a:buNone/>
            </a:pPr>
            <a:r>
              <a:rPr lang="en-US" dirty="0"/>
              <a:t>We have arranged the data in ascending order of total number of crimes reported in each community area and could find the list of safer community areas as 9, 47, 12, 74, 18, 55, 36, 57, 37, 72, 13, 64, 59, 62, 34.</a:t>
            </a:r>
          </a:p>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73574381-DCF9-B545-B427-79DB090C40E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814424" y="757986"/>
            <a:ext cx="2934553" cy="4760312"/>
          </a:xfrm>
          <a:prstGeom prst="rect">
            <a:avLst/>
          </a:prstGeom>
        </p:spPr>
      </p:pic>
      <p:sp>
        <p:nvSpPr>
          <p:cNvPr id="5" name="Footer Placeholder 4">
            <a:extLst>
              <a:ext uri="{FF2B5EF4-FFF2-40B4-BE49-F238E27FC236}">
                <a16:creationId xmlns:a16="http://schemas.microsoft.com/office/drawing/2014/main" id="{0E906913-0757-4544-BF7E-D4736C7F300E}"/>
              </a:ext>
            </a:extLst>
          </p:cNvPr>
          <p:cNvSpPr>
            <a:spLocks noGrp="1"/>
          </p:cNvSpPr>
          <p:nvPr>
            <p:ph type="ftr" sz="quarter" idx="11"/>
          </p:nvPr>
        </p:nvSpPr>
        <p:spPr>
          <a:xfrm>
            <a:off x="4128978" y="6100014"/>
            <a:ext cx="7619999" cy="365125"/>
          </a:xfrm>
        </p:spPr>
        <p:txBody>
          <a:bodyPr/>
          <a:lstStyle/>
          <a:p>
            <a:pPr algn="r"/>
            <a:r>
              <a:rPr lang="en-US" sz="1600" dirty="0"/>
              <a:t>Cont.</a:t>
            </a:r>
          </a:p>
        </p:txBody>
      </p:sp>
    </p:spTree>
    <p:extLst>
      <p:ext uri="{BB962C8B-B14F-4D97-AF65-F5344CB8AC3E}">
        <p14:creationId xmlns:p14="http://schemas.microsoft.com/office/powerpoint/2010/main" val="4294214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FB70A4-69E9-BA47-BEFB-2065DABF5873}"/>
              </a:ext>
            </a:extLst>
          </p:cNvPr>
          <p:cNvSpPr>
            <a:spLocks noGrp="1"/>
          </p:cNvSpPr>
          <p:nvPr>
            <p:ph idx="1"/>
          </p:nvPr>
        </p:nvSpPr>
        <p:spPr>
          <a:xfrm>
            <a:off x="1354347" y="1380168"/>
            <a:ext cx="4140772" cy="3777622"/>
          </a:xfrm>
        </p:spPr>
        <p:txBody>
          <a:bodyPr>
            <a:normAutofit/>
          </a:bodyPr>
          <a:lstStyle/>
          <a:p>
            <a:r>
              <a:rPr lang="en-US" dirty="0">
                <a:solidFill>
                  <a:srgbClr val="000000"/>
                </a:solidFill>
              </a:rPr>
              <a:t>Now that we know top 5 types of crimes reported in Chicago and also 15 comparatively safer community areas, we will check for number of cases for these 5 crime types reported in safer community areas. </a:t>
            </a:r>
          </a:p>
          <a:p>
            <a:pPr marL="0" indent="0">
              <a:buNone/>
            </a:pPr>
            <a:r>
              <a:rPr lang="en-US" dirty="0">
                <a:solidFill>
                  <a:srgbClr val="000000"/>
                </a:solidFill>
              </a:rPr>
              <a:t>Here is the bar plot showing the required information.</a:t>
            </a:r>
          </a:p>
          <a:p>
            <a:pPr marL="0" indent="0">
              <a:buNone/>
            </a:pPr>
            <a:endParaRPr lang="en-US" dirty="0">
              <a:solidFill>
                <a:srgbClr val="000000"/>
              </a:solidFill>
            </a:endParaRPr>
          </a:p>
        </p:txBody>
      </p:sp>
      <p:pic>
        <p:nvPicPr>
          <p:cNvPr id="4" name="Picture 3" descr="A picture containing implement, stationary, pencil&#10;&#10;Description automatically generated">
            <a:extLst>
              <a:ext uri="{FF2B5EF4-FFF2-40B4-BE49-F238E27FC236}">
                <a16:creationId xmlns:a16="http://schemas.microsoft.com/office/drawing/2014/main" id="{E17C5FEF-D562-3545-9FE5-6A1FE8D03FF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495120" y="1127051"/>
            <a:ext cx="6423978" cy="3777622"/>
          </a:xfrm>
          <a:prstGeom prst="rect">
            <a:avLst/>
          </a:prstGeom>
        </p:spPr>
      </p:pic>
    </p:spTree>
    <p:extLst>
      <p:ext uri="{BB962C8B-B14F-4D97-AF65-F5344CB8AC3E}">
        <p14:creationId xmlns:p14="http://schemas.microsoft.com/office/powerpoint/2010/main" val="1097339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6D5E3-D9AC-534A-8DD9-E6556FAAC5D8}"/>
              </a:ext>
            </a:extLst>
          </p:cNvPr>
          <p:cNvSpPr>
            <a:spLocks noGrp="1"/>
          </p:cNvSpPr>
          <p:nvPr>
            <p:ph type="title"/>
          </p:nvPr>
        </p:nvSpPr>
        <p:spPr>
          <a:xfrm>
            <a:off x="1687668" y="624110"/>
            <a:ext cx="9710433" cy="726705"/>
          </a:xfrm>
        </p:spPr>
        <p:txBody>
          <a:bodyPr>
            <a:normAutofit/>
          </a:bodyPr>
          <a:lstStyle/>
          <a:p>
            <a:r>
              <a:rPr lang="en-US" sz="3200" dirty="0"/>
              <a:t>Community Areas Analysis Using Foursquare API</a:t>
            </a:r>
          </a:p>
        </p:txBody>
      </p:sp>
      <p:sp>
        <p:nvSpPr>
          <p:cNvPr id="3" name="Content Placeholder 2">
            <a:extLst>
              <a:ext uri="{FF2B5EF4-FFF2-40B4-BE49-F238E27FC236}">
                <a16:creationId xmlns:a16="http://schemas.microsoft.com/office/drawing/2014/main" id="{FD9532E1-AAA2-1445-B238-85F72D0CD046}"/>
              </a:ext>
            </a:extLst>
          </p:cNvPr>
          <p:cNvSpPr>
            <a:spLocks noGrp="1"/>
          </p:cNvSpPr>
          <p:nvPr>
            <p:ph idx="1"/>
          </p:nvPr>
        </p:nvSpPr>
        <p:spPr>
          <a:xfrm>
            <a:off x="1566998" y="1729563"/>
            <a:ext cx="4257730" cy="3777622"/>
          </a:xfrm>
        </p:spPr>
        <p:txBody>
          <a:bodyPr>
            <a:normAutofit/>
          </a:bodyPr>
          <a:lstStyle/>
          <a:p>
            <a:pPr>
              <a:lnSpc>
                <a:spcPct val="90000"/>
              </a:lnSpc>
            </a:pPr>
            <a:r>
              <a:rPr lang="en-US" dirty="0">
                <a:solidFill>
                  <a:srgbClr val="000000"/>
                </a:solidFill>
              </a:rPr>
              <a:t>In crime dataset, we have only community codes information, therefore now using the community areas dataset we prepared using Wikipedia page information, we will get the dataset showing community codes, community areas and Neighborhoods for </a:t>
            </a:r>
            <a:r>
              <a:rPr lang="en-US" b="1" dirty="0">
                <a:solidFill>
                  <a:srgbClr val="000000"/>
                </a:solidFill>
              </a:rPr>
              <a:t>safer community codes</a:t>
            </a:r>
            <a:r>
              <a:rPr lang="en-US" dirty="0">
                <a:solidFill>
                  <a:srgbClr val="000000"/>
                </a:solidFill>
              </a:rPr>
              <a:t> identified during analyzing crime data.</a:t>
            </a:r>
          </a:p>
          <a:p>
            <a:pPr marL="0" indent="0">
              <a:lnSpc>
                <a:spcPct val="90000"/>
              </a:lnSpc>
              <a:buNone/>
            </a:pPr>
            <a:r>
              <a:rPr lang="en-US" dirty="0">
                <a:solidFill>
                  <a:srgbClr val="000000"/>
                </a:solidFill>
              </a:rPr>
              <a:t>     Here is the snapshot for the same.</a:t>
            </a:r>
          </a:p>
          <a:p>
            <a:pPr marL="0" indent="0">
              <a:lnSpc>
                <a:spcPct val="90000"/>
              </a:lnSpc>
              <a:buNone/>
            </a:pPr>
            <a:endParaRPr lang="en-US" dirty="0">
              <a:solidFill>
                <a:srgbClr val="000000"/>
              </a:solidFill>
            </a:endParaRPr>
          </a:p>
          <a:p>
            <a:pPr marL="0" indent="0">
              <a:lnSpc>
                <a:spcPct val="90000"/>
              </a:lnSpc>
              <a:buNone/>
            </a:pPr>
            <a:endParaRPr lang="en-US" dirty="0">
              <a:solidFill>
                <a:srgbClr val="000000"/>
              </a:solidFill>
            </a:endParaRPr>
          </a:p>
        </p:txBody>
      </p:sp>
      <p:pic>
        <p:nvPicPr>
          <p:cNvPr id="4" name="Picture 3" descr="A screenshot of a cell phone&#10;&#10;Description automatically generated">
            <a:extLst>
              <a:ext uri="{FF2B5EF4-FFF2-40B4-BE49-F238E27FC236}">
                <a16:creationId xmlns:a16="http://schemas.microsoft.com/office/drawing/2014/main" id="{D634E2BE-6400-A54E-9362-5485F09222CB}"/>
              </a:ext>
            </a:extLst>
          </p:cNvPr>
          <p:cNvPicPr/>
          <p:nvPr/>
        </p:nvPicPr>
        <p:blipFill>
          <a:blip r:embed="rId2">
            <a:extLst>
              <a:ext uri="{28A0092B-C50C-407E-A947-70E740481C1C}">
                <a14:useLocalDpi xmlns:a14="http://schemas.microsoft.com/office/drawing/2010/main" val="0"/>
              </a:ext>
            </a:extLst>
          </a:blip>
          <a:stretch>
            <a:fillRect/>
          </a:stretch>
        </p:blipFill>
        <p:spPr>
          <a:xfrm>
            <a:off x="6096000" y="1479269"/>
            <a:ext cx="5451627" cy="4238638"/>
          </a:xfrm>
          <a:prstGeom prst="rect">
            <a:avLst/>
          </a:prstGeom>
        </p:spPr>
      </p:pic>
      <p:sp>
        <p:nvSpPr>
          <p:cNvPr id="5" name="Footer Placeholder 4">
            <a:extLst>
              <a:ext uri="{FF2B5EF4-FFF2-40B4-BE49-F238E27FC236}">
                <a16:creationId xmlns:a16="http://schemas.microsoft.com/office/drawing/2014/main" id="{A40C9C28-06CE-0F4E-A655-240EF9F6DA7A}"/>
              </a:ext>
            </a:extLst>
          </p:cNvPr>
          <p:cNvSpPr>
            <a:spLocks noGrp="1"/>
          </p:cNvSpPr>
          <p:nvPr>
            <p:ph type="ftr" sz="quarter" idx="11"/>
          </p:nvPr>
        </p:nvSpPr>
        <p:spPr>
          <a:xfrm>
            <a:off x="4107711" y="6215836"/>
            <a:ext cx="7619999" cy="365125"/>
          </a:xfrm>
        </p:spPr>
        <p:txBody>
          <a:bodyPr/>
          <a:lstStyle/>
          <a:p>
            <a:pPr algn="r"/>
            <a:r>
              <a:rPr lang="en-US" sz="1600" dirty="0"/>
              <a:t>Cont</a:t>
            </a:r>
            <a:r>
              <a:rPr lang="en-US" dirty="0"/>
              <a:t>.</a:t>
            </a:r>
          </a:p>
        </p:txBody>
      </p:sp>
    </p:spTree>
    <p:extLst>
      <p:ext uri="{BB962C8B-B14F-4D97-AF65-F5344CB8AC3E}">
        <p14:creationId xmlns:p14="http://schemas.microsoft.com/office/powerpoint/2010/main" val="326330630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1260</Words>
  <Application>Microsoft Macintosh PowerPoint</Application>
  <PresentationFormat>Widescreen</PresentationFormat>
  <Paragraphs>113</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Wingdings 3</vt:lpstr>
      <vt:lpstr>Wisp</vt:lpstr>
      <vt:lpstr>Data Science Capstone Project</vt:lpstr>
      <vt:lpstr>Introduction to business problem</vt:lpstr>
      <vt:lpstr>Data Sources</vt:lpstr>
      <vt:lpstr>Data Wrangling</vt:lpstr>
      <vt:lpstr>PowerPoint Presentation</vt:lpstr>
      <vt:lpstr>Crime data analysis</vt:lpstr>
      <vt:lpstr>PowerPoint Presentation</vt:lpstr>
      <vt:lpstr>PowerPoint Presentation</vt:lpstr>
      <vt:lpstr>Community Areas Analysis Using Foursquare API</vt:lpstr>
      <vt:lpstr>PowerPoint Presentation</vt:lpstr>
      <vt:lpstr>PowerPoint Presentation</vt:lpstr>
      <vt:lpstr>PowerPoint Presentation</vt:lpstr>
      <vt:lpstr>PowerPoint Presentation</vt:lpstr>
      <vt:lpstr>Cluster Analysis using Machine learning algorithm K-means</vt:lpstr>
      <vt:lpstr>Observations of Cluster analysis</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Capstone Project</dc:title>
  <dc:creator>Nilam Gaichor</dc:creator>
  <cp:lastModifiedBy>Nilam Gaichor</cp:lastModifiedBy>
  <cp:revision>4</cp:revision>
  <dcterms:created xsi:type="dcterms:W3CDTF">2020-05-08T23:00:07Z</dcterms:created>
  <dcterms:modified xsi:type="dcterms:W3CDTF">2020-05-08T23:11:04Z</dcterms:modified>
</cp:coreProperties>
</file>